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85" r:id="rId3"/>
    <p:sldId id="286" r:id="rId4"/>
    <p:sldId id="259" r:id="rId5"/>
    <p:sldId id="279" r:id="rId6"/>
    <p:sldId id="260" r:id="rId7"/>
    <p:sldId id="261" r:id="rId8"/>
    <p:sldId id="263" r:id="rId9"/>
    <p:sldId id="262" r:id="rId10"/>
    <p:sldId id="264" r:id="rId11"/>
    <p:sldId id="265" r:id="rId12"/>
    <p:sldId id="267" r:id="rId13"/>
    <p:sldId id="268" r:id="rId14"/>
    <p:sldId id="266" r:id="rId15"/>
    <p:sldId id="274" r:id="rId16"/>
    <p:sldId id="271" r:id="rId17"/>
    <p:sldId id="270" r:id="rId18"/>
    <p:sldId id="277" r:id="rId19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858E"/>
    <a:srgbClr val="B6967E"/>
    <a:srgbClr val="E7CBBA"/>
    <a:srgbClr val="E0D5D0"/>
    <a:srgbClr val="C09088"/>
    <a:srgbClr val="FDC282"/>
    <a:srgbClr val="FEDEBA"/>
    <a:srgbClr val="C9A39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91" autoAdjust="0"/>
    <p:restoredTop sz="92492" autoAdjust="0"/>
  </p:normalViewPr>
  <p:slideViewPr>
    <p:cSldViewPr snapToGrid="0">
      <p:cViewPr varScale="1">
        <p:scale>
          <a:sx n="69" d="100"/>
          <a:sy n="69" d="100"/>
        </p:scale>
        <p:origin x="1039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88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0411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730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987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25150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301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209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729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25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00911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89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53252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31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91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2974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0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55351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3A95004-907C-447D-96D6-E3CCE97A2A26}" type="datetimeFigureOut">
              <a:rPr lang="fa-IR" smtClean="0"/>
              <a:t>15/03/1446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67A8B3D-240A-4936-8A20-1CA592B9E1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802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8.pn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2100" y="1479216"/>
            <a:ext cx="6064135" cy="1859756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300" b="1" dirty="0">
                <a:ln/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300" b="1" dirty="0">
                <a:ln/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n/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Dental trauma;</a:t>
            </a:r>
            <a:br>
              <a:rPr lang="en-US" sz="4000" b="1" dirty="0">
                <a:ln/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n/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Classification, Epidemiology and Etiology</a:t>
            </a:r>
            <a:endParaRPr lang="fa-IR" sz="2800" b="1" dirty="0">
              <a:ln/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444240" y="3380536"/>
            <a:ext cx="3401750" cy="1030971"/>
          </a:xfrm>
          <a:prstGeom prst="rect">
            <a:avLst/>
          </a:prstGeom>
        </p:spPr>
        <p:txBody>
          <a:bodyPr vert="horz" lIns="68580" tIns="34290" rIns="68580" bIns="3429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a-IR" sz="135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4476" y="5612423"/>
            <a:ext cx="2857501" cy="7155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350" dirty="0"/>
              <a:t> REFERENCES : Textbook and Color Atlas of Traumatic Injuries to the Teeth (5</a:t>
            </a:r>
            <a:r>
              <a:rPr lang="en-US" sz="1350" baseline="30000" dirty="0"/>
              <a:t>th</a:t>
            </a:r>
            <a:r>
              <a:rPr lang="en-US" sz="1350" dirty="0"/>
              <a:t> Edition,2019) / chapter 11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509436" y="3803810"/>
            <a:ext cx="3387999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80000"/>
              </a:lnSpc>
              <a:buNone/>
            </a:pPr>
            <a:endParaRPr lang="en-US" sz="1800" b="1" dirty="0" smtClean="0"/>
          </a:p>
          <a:p>
            <a:pPr marL="0" indent="0" algn="ctr" rtl="1">
              <a:lnSpc>
                <a:spcPct val="80000"/>
              </a:lnSpc>
              <a:buNone/>
            </a:pPr>
            <a:r>
              <a:rPr lang="fa-IR" sz="2000" b="1" dirty="0" smtClean="0"/>
              <a:t>دکتر آتوسا جانشین</a:t>
            </a:r>
          </a:p>
          <a:p>
            <a:pPr marL="0" indent="0" algn="ctr" rtl="1">
              <a:lnSpc>
                <a:spcPct val="80000"/>
              </a:lnSpc>
              <a:buNone/>
            </a:pPr>
            <a:r>
              <a:rPr lang="fa-IR" sz="1800" b="1" dirty="0" smtClean="0"/>
              <a:t>متخصص دندانپزشکی کودکان</a:t>
            </a:r>
            <a:endParaRPr lang="ar-AE" sz="18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88" y="71426"/>
            <a:ext cx="1225280" cy="122528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906" y="6083529"/>
            <a:ext cx="244475" cy="24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84" y="3826853"/>
            <a:ext cx="877422" cy="116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4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5" b="35337"/>
          <a:stretch/>
        </p:blipFill>
        <p:spPr>
          <a:xfrm>
            <a:off x="825335" y="2734816"/>
            <a:ext cx="7565455" cy="178381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02083" y="1561331"/>
            <a:ext cx="3089690" cy="463975"/>
            <a:chOff x="3295718" y="3528867"/>
            <a:chExt cx="4119587" cy="618633"/>
          </a:xfrm>
          <a:solidFill>
            <a:srgbClr val="FDC282"/>
          </a:solidFill>
        </p:grpSpPr>
        <p:sp>
          <p:nvSpPr>
            <p:cNvPr id="6" name="Rounded Rectangle 5"/>
            <p:cNvSpPr/>
            <p:nvPr/>
          </p:nvSpPr>
          <p:spPr>
            <a:xfrm>
              <a:off x="3295718" y="3528867"/>
              <a:ext cx="4119587" cy="618633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26667"/>
              </a:schemeClr>
            </a:fillRef>
            <a:effectRef idx="1">
              <a:schemeClr val="accent2">
                <a:alpha val="90000"/>
                <a:hueOff val="0"/>
                <a:satOff val="0"/>
                <a:lumOff val="0"/>
                <a:alphaOff val="-26667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325917" y="3559066"/>
              <a:ext cx="4059189" cy="558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60008" rIns="60008" bIns="60008" numCol="1" spcCol="1270" anchor="ctr" anchorCtr="0">
              <a:noAutofit/>
            </a:bodyPr>
            <a:lstStyle/>
            <a:p>
              <a:pPr algn="ctr" defTabSz="7000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dirty="0">
                  <a:solidFill>
                    <a:schemeClr val="tx1"/>
                  </a:solidFill>
                  <a:cs typeface="B Nazanin" panose="00000400000000000000" pitchFamily="2" charset="-78"/>
                </a:rPr>
                <a:t>صدمه وارده به لثه ومخاط دهان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41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375" r="733" b="49978"/>
          <a:stretch/>
        </p:blipFill>
        <p:spPr>
          <a:xfrm>
            <a:off x="2202724" y="2531438"/>
            <a:ext cx="4846499" cy="3267636"/>
          </a:xfrm>
          <a:prstGeom prst="rect">
            <a:avLst/>
          </a:prstGeom>
        </p:spPr>
      </p:pic>
      <p:sp>
        <p:nvSpPr>
          <p:cNvPr id="7" name="Rounded Rectangle 4"/>
          <p:cNvSpPr/>
          <p:nvPr/>
        </p:nvSpPr>
        <p:spPr>
          <a:xfrm>
            <a:off x="3224732" y="1264237"/>
            <a:ext cx="3044392" cy="418676"/>
          </a:xfrm>
          <a:prstGeom prst="rect">
            <a:avLst/>
          </a:prstGeom>
          <a:solidFill>
            <a:srgbClr val="C09088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008" tIns="60008" rIns="60008" bIns="60008" numCol="1" spcCol="1270" anchor="ctr" anchorCtr="0">
            <a:noAutofit/>
          </a:bodyPr>
          <a:lstStyle/>
          <a:p>
            <a:pPr algn="ctr"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صدمه وارده به لثه ومخاط دهان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786" y="5509636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4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0" y="108797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Proportion of injured parts of the body </a:t>
            </a:r>
            <a:br>
              <a:rPr lang="en-US" b="1" dirty="0"/>
            </a:br>
            <a:endParaRPr lang="fa-IR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2" r="2128" b="27408"/>
          <a:stretch/>
        </p:blipFill>
        <p:spPr>
          <a:xfrm>
            <a:off x="717362" y="2572569"/>
            <a:ext cx="3748581" cy="2391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5" r="3058" b="45795"/>
          <a:stretch/>
        </p:blipFill>
        <p:spPr>
          <a:xfrm>
            <a:off x="4637314" y="2495570"/>
            <a:ext cx="3642714" cy="246831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420" y="5338007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8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7" b="39435"/>
          <a:stretch/>
        </p:blipFill>
        <p:spPr>
          <a:xfrm>
            <a:off x="2320954" y="2548610"/>
            <a:ext cx="4707494" cy="307041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757097"/>
          </a:xfrm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شیوع صدمه دندانی تروماتیک وارده به دندان های شیری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547" y="4808991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3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757097"/>
          </a:xfrm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شیوع صدمه دندانی تروماتیک وارده به دندان های دائمی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3" r="351" b="49120"/>
          <a:stretch/>
        </p:blipFill>
        <p:spPr>
          <a:xfrm>
            <a:off x="2132536" y="2246780"/>
            <a:ext cx="4878928" cy="3316941"/>
          </a:xfr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669" y="5563721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8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660" y="2490135"/>
            <a:ext cx="6704941" cy="882457"/>
          </a:xfrm>
        </p:spPr>
        <p:txBody>
          <a:bodyPr>
            <a:noAutofit/>
          </a:bodyPr>
          <a:lstStyle/>
          <a:p>
            <a:pPr algn="r" rtl="1"/>
            <a:r>
              <a:rPr lang="fa-IR" sz="1400" dirty="0" smtClean="0">
                <a:cs typeface="B Nazanin" panose="00000400000000000000" pitchFamily="2" charset="-78"/>
              </a:rPr>
              <a:t>اورجت زیاد همراه با پروتروژن انسیزورهای بالا و بسته شدن ناکافی لب ، فاکتورهای مستعدکننده مهمی برای </a:t>
            </a:r>
            <a:r>
              <a:rPr lang="en-US" sz="1400" dirty="0" smtClean="0">
                <a:cs typeface="B Nazanin" panose="00000400000000000000" pitchFamily="2" charset="-78"/>
              </a:rPr>
              <a:t>TDI</a:t>
            </a:r>
            <a:r>
              <a:rPr lang="fa-IR" sz="1400" dirty="0" smtClean="0">
                <a:cs typeface="B Nazanin" panose="00000400000000000000" pitchFamily="2" charset="-78"/>
              </a:rPr>
              <a:t> هستند.</a:t>
            </a:r>
          </a:p>
          <a:p>
            <a:pPr algn="r" rtl="1"/>
            <a:r>
              <a:rPr lang="fa-IR" sz="1400" dirty="0" smtClean="0">
                <a:cs typeface="B Nazanin" panose="00000400000000000000" pitchFamily="2" charset="-78"/>
              </a:rPr>
              <a:t>مطالعات نشان دادند که </a:t>
            </a:r>
            <a:r>
              <a:rPr lang="en-US" sz="1400" dirty="0" smtClean="0">
                <a:cs typeface="B Nazanin" panose="00000400000000000000" pitchFamily="2" charset="-78"/>
              </a:rPr>
              <a:t>TDI</a:t>
            </a:r>
            <a:r>
              <a:rPr lang="fa-IR" sz="1400" dirty="0" smtClean="0">
                <a:cs typeface="B Nazanin" panose="00000400000000000000" pitchFamily="2" charset="-78"/>
              </a:rPr>
              <a:t> در کودکان با انسیزورهای پروترود تقریبا 2 برابر کودکان دارای اکلوژن نرمال است.</a:t>
            </a:r>
          </a:p>
          <a:p>
            <a:pPr algn="r" rtl="1"/>
            <a:r>
              <a:rPr lang="fa-IR" sz="1400" dirty="0" smtClean="0">
                <a:cs typeface="B Nazanin" panose="00000400000000000000" pitchFamily="2" charset="-78"/>
              </a:rPr>
              <a:t>پوشش ناکافی لب در مقایسه با پوشش کافی به ریسک 3 برابری </a:t>
            </a:r>
            <a:r>
              <a:rPr lang="en-US" sz="1400" dirty="0" smtClean="0">
                <a:cs typeface="B Nazanin" panose="00000400000000000000" pitchFamily="2" charset="-78"/>
              </a:rPr>
              <a:t>TDI</a:t>
            </a:r>
            <a:r>
              <a:rPr lang="fa-IR" sz="1400" dirty="0" smtClean="0">
                <a:cs typeface="B Nazanin" panose="00000400000000000000" pitchFamily="2" charset="-78"/>
              </a:rPr>
              <a:t> به انسیزورهای ماگزیلا منجر می شود.</a:t>
            </a:r>
            <a:endParaRPr lang="en-US" sz="1400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sz="1400" dirty="0" smtClean="0">
                <a:cs typeface="B Nazanin" panose="00000400000000000000" pitchFamily="2" charset="-78"/>
              </a:rPr>
              <a:t>سایر فاکتور ها: کودک بیش فعال، چاقی و اضافه وزن و کودکان دعواگیر</a:t>
            </a:r>
            <a:endParaRPr lang="fa-IR" sz="1400" dirty="0">
              <a:cs typeface="B Nazanin" panose="00000400000000000000" pitchFamily="2" charset="-7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Predisposing factors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828" y="4360141"/>
            <a:ext cx="3469335" cy="167252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422" y="4951927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161" y="2596839"/>
            <a:ext cx="6859091" cy="1090449"/>
          </a:xfrm>
        </p:spPr>
        <p:txBody>
          <a:bodyPr>
            <a:noAutofit/>
          </a:bodyPr>
          <a:lstStyle/>
          <a:p>
            <a:pPr algn="r" rtl="1"/>
            <a:r>
              <a:rPr lang="fa-IR" sz="1400" b="1" dirty="0" smtClean="0">
                <a:cs typeface="B Nazanin" panose="00000400000000000000" pitchFamily="2" charset="-78"/>
              </a:rPr>
              <a:t>دندان های قدامی بویژه سانترال ماگزیلا</a:t>
            </a:r>
          </a:p>
          <a:p>
            <a:pPr algn="r" rtl="1"/>
            <a:r>
              <a:rPr lang="fa-IR" sz="1400" b="1" dirty="0" smtClean="0">
                <a:cs typeface="B Nazanin" panose="00000400000000000000" pitchFamily="2" charset="-78"/>
              </a:rPr>
              <a:t>ولی سانترال مندیبل و لترال های ماگزیلا کمتر..</a:t>
            </a:r>
          </a:p>
          <a:p>
            <a:pPr algn="r" rtl="1"/>
            <a:r>
              <a:rPr lang="fa-IR" sz="1400" b="1" dirty="0" smtClean="0">
                <a:cs typeface="B Nazanin" panose="00000400000000000000" pitchFamily="2" charset="-78"/>
              </a:rPr>
              <a:t>این ترتیب هم برای دنتیشن شیری و هم دائمی می باشد.</a:t>
            </a:r>
          </a:p>
          <a:p>
            <a:pPr algn="r" rtl="1"/>
            <a:r>
              <a:rPr lang="fa-IR" sz="1400" b="1" dirty="0" smtClean="0">
                <a:cs typeface="B Nazanin" panose="00000400000000000000" pitchFamily="2" charset="-78"/>
              </a:rPr>
              <a:t>صدمات دندانی معمولا تنها یک دندان را درگیر می کنند.</a:t>
            </a:r>
            <a:endParaRPr lang="fa-IR" sz="1400" b="1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84" y="4061306"/>
            <a:ext cx="3746665" cy="203238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دندان های درگیر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230" y="4428551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6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4519" y="2856381"/>
            <a:ext cx="5042588" cy="1335610"/>
          </a:xfrm>
        </p:spPr>
        <p:txBody>
          <a:bodyPr>
            <a:noAutofit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شایع ترین نوع آسیب تروماتیک وارده به دندان های دائمی شکستگی مینا و به دنبال آن شکستگی مینا و عاج است.</a:t>
            </a:r>
          </a:p>
          <a:p>
            <a:pPr algn="r" rtl="1"/>
            <a:endParaRPr lang="fa-IR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 دنتیشن شیری معمولا شایع ترین صدمات ، صدمات به ساختارهای پشتیبان است.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20218" r="4606" b="36209"/>
          <a:stretch/>
        </p:blipFill>
        <p:spPr>
          <a:xfrm>
            <a:off x="846540" y="2900040"/>
            <a:ext cx="2505635" cy="224117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انواع صدمات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391" y="5693876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3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627" y="2709241"/>
            <a:ext cx="6796719" cy="88540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Violence, sports, traffic </a:t>
            </a:r>
            <a:r>
              <a:rPr lang="en-US" dirty="0" smtClean="0"/>
              <a:t>incidents and </a:t>
            </a:r>
            <a:r>
              <a:rPr lang="en-US" dirty="0"/>
              <a:t>falls are commonly cited in the literature as causes </a:t>
            </a:r>
            <a:r>
              <a:rPr lang="en-US" dirty="0" smtClean="0"/>
              <a:t>of TDI </a:t>
            </a:r>
            <a:r>
              <a:rPr lang="en-US" dirty="0"/>
              <a:t/>
            </a:r>
            <a:br>
              <a:rPr lang="en-US" dirty="0"/>
            </a:b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35" y="4316822"/>
            <a:ext cx="2796989" cy="1573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87" y="4200752"/>
            <a:ext cx="2365127" cy="16893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Etiology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94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طبقه بندی صدمات دنتوآلوئولار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dirty="0">
                <a:cs typeface="B Nazanin" panose="00000400000000000000" pitchFamily="2" charset="-78"/>
              </a:rPr>
              <a:t>صدمه وارده به بافت های سخت دندانی و </a:t>
            </a:r>
            <a:r>
              <a:rPr lang="fa-IR" dirty="0" smtClean="0">
                <a:cs typeface="B Nazanin" panose="00000400000000000000" pitchFamily="2" charset="-78"/>
              </a:rPr>
              <a:t>پالپ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صدمه وارده به بافت های </a:t>
            </a:r>
            <a:r>
              <a:rPr lang="fa-IR" dirty="0" smtClean="0">
                <a:cs typeface="B Nazanin" panose="00000400000000000000" pitchFamily="2" charset="-78"/>
              </a:rPr>
              <a:t>پریودنتال</a:t>
            </a:r>
          </a:p>
          <a:p>
            <a:pPr lvl="0" algn="r" rtl="1"/>
            <a:r>
              <a:rPr lang="fa-IR" dirty="0">
                <a:cs typeface="B Nazanin" panose="00000400000000000000" pitchFamily="2" charset="-78"/>
              </a:rPr>
              <a:t>صدمه وارده به استخوان </a:t>
            </a:r>
            <a:r>
              <a:rPr lang="fa-IR" dirty="0" smtClean="0">
                <a:cs typeface="B Nazanin" panose="00000400000000000000" pitchFamily="2" charset="-78"/>
              </a:rPr>
              <a:t>پشتیبان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صدمه وارده به لثه ومخاط دهان</a:t>
            </a:r>
          </a:p>
          <a:p>
            <a:pPr lvl="0" algn="r" rtl="1"/>
            <a:endParaRPr lang="fa-IR" dirty="0">
              <a:cs typeface="B Nazanin" panose="00000400000000000000" pitchFamily="2" charset="-78"/>
            </a:endParaRPr>
          </a:p>
          <a:p>
            <a:pPr algn="r" rtl="1"/>
            <a:endParaRPr lang="fa-IR" dirty="0">
              <a:cs typeface="B Nazanin" panose="00000400000000000000" pitchFamily="2" charset="-78"/>
            </a:endParaRPr>
          </a:p>
          <a:p>
            <a:pPr lvl="0" algn="r" rtl="1"/>
            <a:endParaRPr lang="fa-IR" dirty="0">
              <a:cs typeface="B Nazanin" panose="00000400000000000000" pitchFamily="2" charset="-78"/>
            </a:endParaRPr>
          </a:p>
          <a:p>
            <a:pPr algn="r" rtl="1"/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787" y="5877771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1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174" y="2345377"/>
            <a:ext cx="8102570" cy="2788415"/>
          </a:xfrm>
          <a:prstGeom prst="rect">
            <a:avLst/>
          </a:prstGeom>
        </p:spPr>
      </p:pic>
      <p:sp>
        <p:nvSpPr>
          <p:cNvPr id="7" name="Rounded Rectangle 4"/>
          <p:cNvSpPr/>
          <p:nvPr/>
        </p:nvSpPr>
        <p:spPr>
          <a:xfrm>
            <a:off x="2817421" y="1328316"/>
            <a:ext cx="3993385" cy="569757"/>
          </a:xfrm>
          <a:prstGeom prst="rect">
            <a:avLst/>
          </a:prstGeom>
          <a:solidFill>
            <a:srgbClr val="C09088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008" tIns="60008" rIns="60008" bIns="60008" numCol="1" spcCol="1270" anchor="ctr" anchorCtr="0">
            <a:noAutofit/>
          </a:bodyPr>
          <a:lstStyle/>
          <a:p>
            <a:pPr algn="ctr"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صدمه وارده به بافت های سخت دندانی و پالپ</a:t>
            </a:r>
          </a:p>
        </p:txBody>
      </p:sp>
    </p:spTree>
    <p:extLst>
      <p:ext uri="{BB962C8B-B14F-4D97-AF65-F5344CB8AC3E}">
        <p14:creationId xmlns:p14="http://schemas.microsoft.com/office/powerpoint/2010/main" val="1488219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6" r="1818" b="54032"/>
          <a:stretch/>
        </p:blipFill>
        <p:spPr>
          <a:xfrm>
            <a:off x="709277" y="2174751"/>
            <a:ext cx="4035858" cy="2480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577" r="-1745" b="14161"/>
          <a:stretch/>
        </p:blipFill>
        <p:spPr>
          <a:xfrm>
            <a:off x="4745135" y="2174751"/>
            <a:ext cx="3742854" cy="26330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17421" y="1012615"/>
            <a:ext cx="4038600" cy="631401"/>
            <a:chOff x="2769786" y="203836"/>
            <a:chExt cx="5171451" cy="593030"/>
          </a:xfrm>
          <a:solidFill>
            <a:srgbClr val="C09088"/>
          </a:solidFill>
        </p:grpSpPr>
        <p:sp>
          <p:nvSpPr>
            <p:cNvPr id="7" name="Rounded Rectangle 6"/>
            <p:cNvSpPr/>
            <p:nvPr/>
          </p:nvSpPr>
          <p:spPr>
            <a:xfrm>
              <a:off x="2769786" y="203836"/>
              <a:ext cx="5171451" cy="593030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798735" y="232785"/>
              <a:ext cx="5113553" cy="5351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60008" rIns="60008" bIns="60008" numCol="1" spcCol="1270" anchor="ctr" anchorCtr="0">
              <a:noAutofit/>
            </a:bodyPr>
            <a:lstStyle/>
            <a:p>
              <a:pPr algn="ctr" defTabSz="7000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dirty="0">
                  <a:solidFill>
                    <a:schemeClr val="tx1"/>
                  </a:solidFill>
                  <a:cs typeface="B Nazanin" panose="00000400000000000000" pitchFamily="2" charset="-78"/>
                </a:rPr>
                <a:t>صدمه وارده به بافت های سخت دندانی و پالپ</a:t>
              </a:r>
            </a:p>
          </p:txBody>
        </p: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420" y="541463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4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957" y="797350"/>
            <a:ext cx="4683227" cy="23353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1029" y="3510046"/>
            <a:ext cx="4847081" cy="231289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1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44916" y="1421845"/>
            <a:ext cx="3306725" cy="554725"/>
            <a:chOff x="6343998" y="1849482"/>
            <a:chExt cx="3845508" cy="639572"/>
          </a:xfrm>
        </p:grpSpPr>
        <p:sp>
          <p:nvSpPr>
            <p:cNvPr id="9" name="Rounded Rectangle 8"/>
            <p:cNvSpPr/>
            <p:nvPr/>
          </p:nvSpPr>
          <p:spPr>
            <a:xfrm>
              <a:off x="6343998" y="1849482"/>
              <a:ext cx="3845508" cy="639572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fillRef>
            <a:effectRef idx="1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6375219" y="1880703"/>
              <a:ext cx="3783066" cy="577130"/>
            </a:xfrm>
            <a:prstGeom prst="rect">
              <a:avLst/>
            </a:prstGeom>
            <a:solidFill>
              <a:srgbClr val="FDC282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60008" rIns="60008" bIns="60008" numCol="1" spcCol="1270" anchor="ctr" anchorCtr="0">
              <a:noAutofit/>
            </a:bodyPr>
            <a:lstStyle/>
            <a:p>
              <a:pPr algn="ctr" defTabSz="7000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dirty="0">
                  <a:solidFill>
                    <a:schemeClr val="tx1"/>
                  </a:solidFill>
                  <a:cs typeface="B Nazanin" panose="00000400000000000000" pitchFamily="2" charset="-78"/>
                </a:rPr>
                <a:t>صدمه وارده به بافت های پریودنتال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18301" r="6323" b="28105"/>
          <a:stretch/>
        </p:blipFill>
        <p:spPr>
          <a:xfrm>
            <a:off x="700333" y="2642260"/>
            <a:ext cx="7693863" cy="263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6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9368" y="2345698"/>
            <a:ext cx="3773422" cy="1940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71"/>
          <a:stretch/>
        </p:blipFill>
        <p:spPr>
          <a:xfrm>
            <a:off x="2721298" y="4286576"/>
            <a:ext cx="3609561" cy="18885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88413" y="1315948"/>
            <a:ext cx="3442446" cy="554725"/>
            <a:chOff x="6343998" y="1849482"/>
            <a:chExt cx="3845508" cy="639572"/>
          </a:xfrm>
          <a:solidFill>
            <a:srgbClr val="C9A39E"/>
          </a:solidFill>
        </p:grpSpPr>
        <p:sp>
          <p:nvSpPr>
            <p:cNvPr id="7" name="Rounded Rectangle 6"/>
            <p:cNvSpPr/>
            <p:nvPr/>
          </p:nvSpPr>
          <p:spPr>
            <a:xfrm>
              <a:off x="6343998" y="1849482"/>
              <a:ext cx="3845508" cy="639572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fillRef>
            <a:effectRef idx="1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6375219" y="1880703"/>
              <a:ext cx="3783066" cy="5771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60008" rIns="60008" bIns="60008" numCol="1" spcCol="1270" anchor="ctr" anchorCtr="0">
              <a:noAutofit/>
            </a:bodyPr>
            <a:lstStyle/>
            <a:p>
              <a:pPr algn="ctr" defTabSz="7000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dirty="0">
                  <a:solidFill>
                    <a:schemeClr val="tx1"/>
                  </a:solidFill>
                  <a:cs typeface="B Nazanin" panose="00000400000000000000" pitchFamily="2" charset="-78"/>
                </a:rPr>
                <a:t>صدمه وارده به بافت های پریودنتال</a:t>
              </a:r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606" y="547302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4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8889" r="8137" b="23755"/>
          <a:stretch/>
        </p:blipFill>
        <p:spPr>
          <a:xfrm>
            <a:off x="807778" y="2063004"/>
            <a:ext cx="7755580" cy="33283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55577" y="1109163"/>
            <a:ext cx="3177268" cy="533469"/>
            <a:chOff x="525561" y="1813621"/>
            <a:chExt cx="4236357" cy="711292"/>
          </a:xfrm>
          <a:solidFill>
            <a:srgbClr val="FDC282"/>
          </a:solidFill>
        </p:grpSpPr>
        <p:sp>
          <p:nvSpPr>
            <p:cNvPr id="10" name="Rounded Rectangle 9"/>
            <p:cNvSpPr/>
            <p:nvPr/>
          </p:nvSpPr>
          <p:spPr>
            <a:xfrm>
              <a:off x="525561" y="1813621"/>
              <a:ext cx="4236357" cy="711292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560283" y="1848343"/>
              <a:ext cx="4166913" cy="64184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60008" rIns="60008" bIns="60008" numCol="1" spcCol="1270" anchor="ctr" anchorCtr="0">
              <a:noAutofit/>
            </a:bodyPr>
            <a:lstStyle/>
            <a:p>
              <a:pPr algn="ctr" defTabSz="7000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dirty="0">
                  <a:solidFill>
                    <a:schemeClr val="tx1"/>
                  </a:solidFill>
                  <a:cs typeface="B Nazanin" panose="00000400000000000000" pitchFamily="2" charset="-78"/>
                </a:rPr>
                <a:t>صدمه وارده به استخوان پشتیبان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93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376" y="2433765"/>
            <a:ext cx="3862041" cy="2423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1417" y="2479884"/>
            <a:ext cx="3720688" cy="23771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062783" y="1212675"/>
            <a:ext cx="3177268" cy="533469"/>
            <a:chOff x="525561" y="1813621"/>
            <a:chExt cx="4236357" cy="711292"/>
          </a:xfrm>
          <a:solidFill>
            <a:srgbClr val="C09088"/>
          </a:solidFill>
        </p:grpSpPr>
        <p:sp>
          <p:nvSpPr>
            <p:cNvPr id="7" name="Rounded Rectangle 6"/>
            <p:cNvSpPr/>
            <p:nvPr/>
          </p:nvSpPr>
          <p:spPr>
            <a:xfrm>
              <a:off x="525561" y="1813621"/>
              <a:ext cx="4236357" cy="711292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560283" y="1848343"/>
              <a:ext cx="4166913" cy="64184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60008" rIns="60008" bIns="60008" numCol="1" spcCol="1270" anchor="ctr" anchorCtr="0">
              <a:noAutofit/>
            </a:bodyPr>
            <a:lstStyle/>
            <a:p>
              <a:pPr algn="ctr" defTabSz="7000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dirty="0">
                  <a:solidFill>
                    <a:schemeClr val="tx1"/>
                  </a:solidFill>
                  <a:cs typeface="B Nazanin" panose="00000400000000000000" pitchFamily="2" charset="-78"/>
                </a:rPr>
                <a:t>صدمه وارده به استخوان پشتیبان</a:t>
              </a:r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421" y="534931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2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1523</TotalTime>
  <Words>307</Words>
  <Application>Microsoft Office PowerPoint</Application>
  <PresentationFormat>On-screen Show (4:3)</PresentationFormat>
  <Paragraphs>39</Paragraphs>
  <Slides>18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 Nazanin</vt:lpstr>
      <vt:lpstr>Calibri</vt:lpstr>
      <vt:lpstr>Garamond</vt:lpstr>
      <vt:lpstr>Times New Roman</vt:lpstr>
      <vt:lpstr>Organic</vt:lpstr>
      <vt:lpstr> Dental trauma; Classification, Epidemiology and Etiology</vt:lpstr>
      <vt:lpstr>طبقه بندی صدمات دنتوآلوئولار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Proportion of injured parts of the body  </vt:lpstr>
      <vt:lpstr>شیوع صدمه دندانی تروماتیک وارده به دندان های شیری</vt:lpstr>
      <vt:lpstr>شیوع صدمه دندانی تروماتیک وارده به دندان های دائمی</vt:lpstr>
      <vt:lpstr>Predisposing factors  </vt:lpstr>
      <vt:lpstr>دندان های درگیر</vt:lpstr>
      <vt:lpstr>انواع صدمات</vt:lpstr>
      <vt:lpstr>Etiology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Dental trauma; Classification, Epidemiology and Etiology</dc:title>
  <dc:creator>majid ahangari</dc:creator>
  <cp:lastModifiedBy>asus</cp:lastModifiedBy>
  <cp:revision>50</cp:revision>
  <dcterms:created xsi:type="dcterms:W3CDTF">2020-02-01T14:58:31Z</dcterms:created>
  <dcterms:modified xsi:type="dcterms:W3CDTF">2024-09-18T09:43:22Z</dcterms:modified>
</cp:coreProperties>
</file>